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4" r:id="rId2"/>
    <p:sldMasterId id="2147483658" r:id="rId3"/>
  </p:sldMasterIdLst>
  <p:notesMasterIdLst>
    <p:notesMasterId r:id="rId5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5143500" type="screen16x9"/>
  <p:notesSz cx="6858000" cy="9144000"/>
  <p:embeddedFontLst>
    <p:embeddedFont>
      <p:font typeface="Inter" panose="020B0604020202020204" charset="0"/>
      <p:regular r:id="rId52"/>
      <p:bold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Outfit Medium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70">
          <p15:clr>
            <a:srgbClr val="9AA0A6"/>
          </p15:clr>
        </p15:guide>
        <p15:guide id="4" pos="5499">
          <p15:clr>
            <a:srgbClr val="9AA0A6"/>
          </p15:clr>
        </p15:guide>
        <p15:guide id="5" pos="4191">
          <p15:clr>
            <a:srgbClr val="9AA0A6"/>
          </p15:clr>
        </p15:guide>
        <p15:guide id="6" pos="1578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gKSJyfjHvTtiVah+i6L0xRt0CX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EC9657-2D24-4458-A3D2-7925141BD1F2}">
  <a:tblStyle styleId="{CBEC9657-2D24-4458-A3D2-7925141BD1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  <p:guide pos="270"/>
        <p:guide pos="5499"/>
        <p:guide pos="4191"/>
        <p:guide pos="15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a5a0d4eed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" name="Google Shape;41;g1a5a0d4ee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a5a0d4eed4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" name="Google Shape;50;g1a5a0d4eed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a5a0d4eed4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" name="Google Shape;55;g1a5a0d4eed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a5ddcf04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1a5ddcf04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46942" y="4611369"/>
            <a:ext cx="1250116" cy="17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magine con didascalia">
  <p:cSld name="3_Immagine con didascali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a5ddcf04f2_0_20"/>
          <p:cNvSpPr txBox="1">
            <a:spLocks noGrp="1"/>
          </p:cNvSpPr>
          <p:nvPr>
            <p:ph type="title"/>
          </p:nvPr>
        </p:nvSpPr>
        <p:spPr>
          <a:xfrm>
            <a:off x="299335" y="565230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1a5ddcf04f2_0_20"/>
          <p:cNvSpPr txBox="1">
            <a:spLocks noGrp="1"/>
          </p:cNvSpPr>
          <p:nvPr>
            <p:ph type="body" idx="1"/>
          </p:nvPr>
        </p:nvSpPr>
        <p:spPr>
          <a:xfrm>
            <a:off x="299335" y="1367711"/>
            <a:ext cx="8545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olo e contenuto">
  <p:cSld name="6_Titolo e contenut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9D1D8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8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o-chiaro">
  <p:cSld name="Testo-chiaro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9"/>
          <p:cNvSpPr txBox="1">
            <a:spLocks noGrp="1"/>
          </p:cNvSpPr>
          <p:nvPr>
            <p:ph type="title"/>
          </p:nvPr>
        </p:nvSpPr>
        <p:spPr>
          <a:xfrm>
            <a:off x="311700" y="956125"/>
            <a:ext cx="4764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28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body" idx="1"/>
          </p:nvPr>
        </p:nvSpPr>
        <p:spPr>
          <a:xfrm>
            <a:off x="311700" y="1987825"/>
            <a:ext cx="4008300" cy="28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9D1D8F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1"/>
          <p:cNvSpPr txBox="1">
            <a:spLocks noGrp="1"/>
          </p:cNvSpPr>
          <p:nvPr>
            <p:ph type="ctrTitle"/>
          </p:nvPr>
        </p:nvSpPr>
        <p:spPr>
          <a:xfrm>
            <a:off x="363125" y="870200"/>
            <a:ext cx="3679800" cy="2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71"/>
          <p:cNvSpPr txBox="1">
            <a:spLocks noGrp="1"/>
          </p:cNvSpPr>
          <p:nvPr>
            <p:ph type="subTitle" idx="1"/>
          </p:nvPr>
        </p:nvSpPr>
        <p:spPr>
          <a:xfrm>
            <a:off x="363125" y="3430775"/>
            <a:ext cx="329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magine con didascalia">
  <p:cSld name="3_Immagine con didascali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0"/>
          <p:cNvSpPr txBox="1">
            <a:spLocks noGrp="1"/>
          </p:cNvSpPr>
          <p:nvPr>
            <p:ph type="title"/>
          </p:nvPr>
        </p:nvSpPr>
        <p:spPr>
          <a:xfrm>
            <a:off x="299335" y="698712"/>
            <a:ext cx="8545331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body" idx="1"/>
          </p:nvPr>
        </p:nvSpPr>
        <p:spPr>
          <a:xfrm>
            <a:off x="299335" y="1367712"/>
            <a:ext cx="8545331" cy="331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magine con didascalia">
  <p:cSld name="3_Immagine con didascali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a5a0d4eed4_0_72"/>
          <p:cNvSpPr txBox="1">
            <a:spLocks noGrp="1"/>
          </p:cNvSpPr>
          <p:nvPr>
            <p:ph type="title"/>
          </p:nvPr>
        </p:nvSpPr>
        <p:spPr>
          <a:xfrm>
            <a:off x="299335" y="565230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g1a5a0d4eed4_0_72"/>
          <p:cNvSpPr txBox="1">
            <a:spLocks noGrp="1"/>
          </p:cNvSpPr>
          <p:nvPr>
            <p:ph type="body" idx="1"/>
          </p:nvPr>
        </p:nvSpPr>
        <p:spPr>
          <a:xfrm>
            <a:off x="299335" y="1367711"/>
            <a:ext cx="85452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g1a5a0d4eed4_0_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9873" y="966281"/>
            <a:ext cx="4704255" cy="20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g1a5a0d4eed4_0_68"/>
          <p:cNvSpPr txBox="1"/>
          <p:nvPr/>
        </p:nvSpPr>
        <p:spPr>
          <a:xfrm>
            <a:off x="0" y="4166828"/>
            <a:ext cx="9144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challengenetwork.it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g1a5a0d4eed4_0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6942" y="4611369"/>
            <a:ext cx="1250116" cy="17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olo e contenuto">
  <p:cSld name="6_Titolo e contenut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1a5ddcf04f2_0_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19873" y="966281"/>
            <a:ext cx="4704255" cy="20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1a5ddcf04f2_0_16"/>
          <p:cNvSpPr txBox="1"/>
          <p:nvPr/>
        </p:nvSpPr>
        <p:spPr>
          <a:xfrm>
            <a:off x="0" y="4166828"/>
            <a:ext cx="9144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challengenetwork.it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g1a5ddcf04f2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6942" y="4611369"/>
            <a:ext cx="1250116" cy="17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1a5a0d4eed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4" y="0"/>
            <a:ext cx="9145104" cy="51435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4" name="Google Shape;44;g1a5a0d4eed4_0_0"/>
          <p:cNvSpPr txBox="1"/>
          <p:nvPr/>
        </p:nvSpPr>
        <p:spPr>
          <a:xfrm>
            <a:off x="344504" y="2958450"/>
            <a:ext cx="4343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Marzo 2023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a5a0d4eed4_0_0"/>
          <p:cNvSpPr txBox="1"/>
          <p:nvPr/>
        </p:nvSpPr>
        <p:spPr>
          <a:xfrm>
            <a:off x="344504" y="1837931"/>
            <a:ext cx="3427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&amp; CSS 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1a5a0d4eed4_0_0"/>
          <p:cNvSpPr txBox="1"/>
          <p:nvPr/>
        </p:nvSpPr>
        <p:spPr>
          <a:xfrm>
            <a:off x="323726" y="1984525"/>
            <a:ext cx="4053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Giorno 1 - Introduzione ad HTML e strumenti di base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1a5a0d4eed4_0_0"/>
          <p:cNvCxnSpPr/>
          <p:nvPr/>
        </p:nvCxnSpPr>
        <p:spPr>
          <a:xfrm>
            <a:off x="323721" y="2811859"/>
            <a:ext cx="3593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 txBox="1"/>
          <p:nvPr/>
        </p:nvSpPr>
        <p:spPr>
          <a:xfrm>
            <a:off x="424875" y="1136738"/>
            <a:ext cx="3800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Indirizzo IP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Codice numerico del datagramma composto da 4 triplette (da 0 a 256)  che identifica univocamente, nell'ambito di una singola rete, un dispositivo collegato ad Internet.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es: 151.1.244.200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10</a:t>
            </a:fld>
            <a:endParaRPr/>
          </a:p>
        </p:txBody>
      </p:sp>
      <p:sp>
        <p:nvSpPr>
          <p:cNvPr id="122" name="Google Shape;122;p10"/>
          <p:cNvSpPr txBox="1"/>
          <p:nvPr/>
        </p:nvSpPr>
        <p:spPr>
          <a:xfrm>
            <a:off x="4753175" y="1136725"/>
            <a:ext cx="3800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DNS (Domain Name System)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Servizio di traduzione di nomi di host in indirizzi numerici, basato su server DNS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es: google.it = 216.58.209.35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000" y="4490651"/>
            <a:ext cx="6480000" cy="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Definizioni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10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– Server</a:t>
            </a:r>
            <a:br>
              <a:rPr lang="it"/>
            </a:br>
            <a:r>
              <a:rPr lang="it" sz="1800"/>
              <a:t>Definizioni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038" y="1726824"/>
            <a:ext cx="7019924" cy="16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1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Modello di comunicazione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– Server</a:t>
            </a:r>
            <a:br>
              <a:rPr lang="it"/>
            </a:br>
            <a:r>
              <a:rPr lang="it" sz="1800"/>
              <a:t>Modello di Comunicazione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428625" y="1094100"/>
            <a:ext cx="3219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Protocollo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Interfaccia software che permette la comunicazione fra sistemi che non usano gli stessi standard.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sp>
        <p:nvSpPr>
          <p:cNvPr id="140" name="Google Shape;140;p12"/>
          <p:cNvSpPr txBox="1"/>
          <p:nvPr/>
        </p:nvSpPr>
        <p:spPr>
          <a:xfrm>
            <a:off x="4649225" y="1094100"/>
            <a:ext cx="4008300" cy="4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38400" marR="0" lvl="0" indent="-19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TCP/IP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(Transfer Control Protocol / Internet Protocol) protocollo base di rete per le comunicazioni su Internet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HTTP/HTTPS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(Hyper Text Transfer Protocol ) E' il protocollo utilizzato per ipertesti (pagine Web) in ambito WWW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FTP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(File Transfer Protocol) E' un protocollo utilizzato per lo scaricamento di file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SMTP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(Simple Mail Transfer Protocol) E' il protocollo che viene utilizzato per ricevere la posta elettronica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POP3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(Post Office Protocol ver.3) e </a:t>
            </a: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IMAP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(Internet Message Access Protocol) E' il protocollo utilizzato per l'invio della posta elettronica.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Tipi e definizioni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2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Protocolli Web</a:t>
            </a:r>
            <a:br>
              <a:rPr lang="it"/>
            </a:br>
            <a:r>
              <a:rPr lang="it" sz="1800"/>
              <a:t>Tipi e Definizioni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325" y="1488250"/>
            <a:ext cx="6891351" cy="21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Trasferimento file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FTP</a:t>
            </a:r>
            <a:br>
              <a:rPr lang="it"/>
            </a:br>
            <a:r>
              <a:rPr lang="it" sz="1800"/>
              <a:t>Trasferimento File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2500350" y="1094825"/>
            <a:ext cx="4143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Filezilla 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(https://filezilla-project.org/download.php)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750" y="1671600"/>
            <a:ext cx="7048499" cy="19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Filezilla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FTP</a:t>
            </a:r>
            <a:br>
              <a:rPr lang="it"/>
            </a:br>
            <a:r>
              <a:rPr lang="it" sz="1800"/>
              <a:t>FileZilla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625" y="1258450"/>
            <a:ext cx="4686761" cy="310087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Filezilla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FTP</a:t>
            </a:r>
            <a:br>
              <a:rPr lang="it"/>
            </a:br>
            <a:r>
              <a:rPr lang="it" sz="1800"/>
              <a:t>FileZilla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428625" y="1242450"/>
            <a:ext cx="4143300" cy="18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Codice case-insensitive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Definizione dei tag tra parentesi uncinate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Annidamento dei tag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Apertura/chiusura speculare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Spaziature e rientri a capo non considerati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08799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Commenti non renderizzati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550" y="1162775"/>
            <a:ext cx="2983648" cy="17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Sintassi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</a:t>
            </a:r>
            <a:br>
              <a:rPr lang="it"/>
            </a:br>
            <a:r>
              <a:rPr lang="it" sz="1800"/>
              <a:t>Sintassi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500" y="1209700"/>
            <a:ext cx="4851799" cy="2771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Struttura base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</a:t>
            </a:r>
            <a:br>
              <a:rPr lang="it"/>
            </a:br>
            <a:r>
              <a:rPr lang="it" sz="1800"/>
              <a:t>Struttura Base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graphicFrame>
        <p:nvGraphicFramePr>
          <p:cNvPr id="190" name="Google Shape;190;p18"/>
          <p:cNvGraphicFramePr/>
          <p:nvPr/>
        </p:nvGraphicFramePr>
        <p:xfrm>
          <a:off x="2220013" y="105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{CBEC9657-2D24-4458-A3D2-7925141BD1F2}</a:tableStyleId>
              </a:tblPr>
              <a:tblGrid>
                <a:gridCol w="8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Spazio vuoto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&amp;nbsp;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000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&lt;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Minore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&amp;lt;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&gt;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maggiore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&amp;gt;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E commerciale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&amp;amp;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"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Doppio apice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&amp;quot;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'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Apice singolo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&amp;apos;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€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Euro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&amp;euro;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©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Copyright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&amp;copy;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®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Registered trademark</a:t>
                      </a:r>
                      <a:endParaRPr sz="11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&amp;reg;</a:t>
                      </a:r>
                      <a:endParaRPr sz="11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3350" marR="93350" marT="93350" marB="933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91" name="Google Shape;1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000" y="4629175"/>
            <a:ext cx="5760000" cy="2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Entità di carattere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</a:t>
            </a:r>
            <a:br>
              <a:rPr lang="it"/>
            </a:br>
            <a:r>
              <a:rPr lang="it" sz="1800"/>
              <a:t>Entità di Carattere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750" y="1886723"/>
            <a:ext cx="6291277" cy="13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Sezione head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</a:t>
            </a:r>
            <a:br>
              <a:rPr lang="it"/>
            </a:br>
            <a:r>
              <a:rPr lang="it" sz="1800"/>
              <a:t>Sezione &lt;head&gt;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a5a0d4eed4_0_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Font typeface="Arial"/>
              <a:buNone/>
            </a:pPr>
            <a:r>
              <a:rPr lang="it" sz="3200">
                <a:solidFill>
                  <a:schemeClr val="dk1"/>
                </a:solidFill>
              </a:rPr>
              <a:t>Introduzione ad HTML,</a:t>
            </a:r>
            <a:br>
              <a:rPr lang="it" sz="3200">
                <a:solidFill>
                  <a:schemeClr val="dk1"/>
                </a:solidFill>
              </a:rPr>
            </a:br>
            <a:r>
              <a:rPr lang="it" sz="3200">
                <a:solidFill>
                  <a:schemeClr val="dk1"/>
                </a:solidFill>
              </a:rPr>
              <a:t>Strumenti e Sintassi Base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Font typeface="Arial"/>
              <a:buNone/>
            </a:pPr>
            <a:r>
              <a:rPr lang="it">
                <a:solidFill>
                  <a:schemeClr val="accent1"/>
                </a:solidFill>
              </a:rPr>
              <a:t>Markup per i Testi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63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21</a:t>
            </a:fld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421300" y="1314225"/>
            <a:ext cx="25527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Elementi blocco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Oggetti che occupano tutto lo spazio orizzontale disponibile all’interno della finestra del browser. Altezza automatica.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Es: H1, H2, P, BLOCKQUOTE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3288325" y="1314225"/>
            <a:ext cx="25527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Elementi inline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Oggetti che occupano solo lo spazio orizzontale necessario a mostrarsi senza influenzare gli oggetti circostanti.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Es: STRONG, A, SPAN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169975" y="1314225"/>
            <a:ext cx="255270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Elementi lista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Oggetti che mostrano specifiche voci sottoforma di elenco puntato o numerato.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Es: UL, OL, DL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Elementi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</a:t>
            </a:r>
            <a:br>
              <a:rPr lang="it"/>
            </a:br>
            <a:r>
              <a:rPr lang="it" sz="1800"/>
              <a:t>Elementi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22</a:t>
            </a:fld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5975" y="1764512"/>
            <a:ext cx="3492051" cy="16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base dei testi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Base dei Testi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23</a:t>
            </a:fld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6925" y="2099698"/>
            <a:ext cx="5876925" cy="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base dei testi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Base dei Testi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24</a:t>
            </a:fld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075" y="1881307"/>
            <a:ext cx="4008302" cy="138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9225" y="1521307"/>
            <a:ext cx="4008302" cy="210087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liste numerate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Liste Numerate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25</a:t>
            </a:fld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1940537"/>
            <a:ext cx="3057524" cy="12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9225" y="1488307"/>
            <a:ext cx="4008298" cy="2166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liste non numerate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Liste Non Numerate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26</a:t>
            </a:fld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950" y="1593688"/>
            <a:ext cx="4416901" cy="195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liste di definizione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26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Liste di Definizione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27</a:t>
            </a:fld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8313" y="1894863"/>
            <a:ext cx="5567375" cy="13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testi particolari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27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Testi Particolari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28</a:t>
            </a:fld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513" y="1927000"/>
            <a:ext cx="5559777" cy="12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particolari parole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28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Particolari Parole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29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2113" y="1806211"/>
            <a:ext cx="5559777" cy="1531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Formattazione di particolari parole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Particolari Parole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5a0d4eed4_0_31"/>
          <p:cNvSpPr txBox="1"/>
          <p:nvPr/>
        </p:nvSpPr>
        <p:spPr>
          <a:xfrm>
            <a:off x="428625" y="1094250"/>
            <a:ext cx="387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Creazione di pagine statiche in HTML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Formattazione delle pagine con i CSS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Migliorie UI/UX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Creazione di layout specifici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Creazione di un template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" name="Google Shape;58;g1a5a0d4eed4_0_31"/>
          <p:cNvPicPr preferRelativeResize="0"/>
          <p:nvPr/>
        </p:nvPicPr>
        <p:blipFill rotWithShape="1">
          <a:blip r:embed="rId3">
            <a:alphaModFix/>
          </a:blip>
          <a:srcRect l="689" t="669" r="876" b="669"/>
          <a:stretch/>
        </p:blipFill>
        <p:spPr>
          <a:xfrm>
            <a:off x="4801262" y="1102075"/>
            <a:ext cx="3704224" cy="32315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g1a5a0d4eed4_0_31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 sz="3300"/>
              <a:t>Cosa Impareremo</a:t>
            </a:r>
            <a:endParaRPr sz="3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30</a:t>
            </a:fld>
            <a:endParaRPr/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3000" y="1582713"/>
            <a:ext cx="5377976" cy="9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6413" y="2741486"/>
            <a:ext cx="5377976" cy="819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Formattazione di Particolari Parole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31</a:t>
            </a:fld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3000" y="1867988"/>
            <a:ext cx="5377976" cy="140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Base dei Testi</a:t>
            </a:r>
            <a:br>
              <a:rPr lang="it"/>
            </a:br>
            <a:r>
              <a:rPr lang="it" sz="1800"/>
              <a:t>Tag Vuoti (Empty Tag)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Font typeface="Arial"/>
              <a:buNone/>
            </a:pPr>
            <a:r>
              <a:rPr lang="it">
                <a:solidFill>
                  <a:schemeClr val="accent1"/>
                </a:solidFill>
              </a:rPr>
              <a:t>Markup per le Immagini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4" name="Google Shape;304;p64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33</a:t>
            </a:fld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3000" y="1213095"/>
            <a:ext cx="5377976" cy="35713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33"/>
          <p:cNvGraphicFramePr/>
          <p:nvPr/>
        </p:nvGraphicFramePr>
        <p:xfrm>
          <a:off x="1748250" y="178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{CBEC9657-2D24-4458-A3D2-7925141BD1F2}</a:tableStyleId>
              </a:tblPr>
              <a:tblGrid>
                <a:gridCol w="276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src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percorso del file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alt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testo alternativo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width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larghezza in pixel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8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height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altezza in pixel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2" name="Google Shape;312;p33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Elementi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le Immagini</a:t>
            </a:r>
            <a:br>
              <a:rPr lang="it"/>
            </a:br>
            <a:r>
              <a:rPr lang="it" sz="1800"/>
              <a:t>Elementi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34</a:t>
            </a:fld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162" y="1908525"/>
            <a:ext cx="4524375" cy="1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4"/>
          <p:cNvSpPr txBox="1"/>
          <p:nvPr/>
        </p:nvSpPr>
        <p:spPr>
          <a:xfrm>
            <a:off x="2303163" y="1306475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Immagine raster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4565338" y="1306475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Immagine vettoriale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le Immagini</a:t>
            </a:r>
            <a:br>
              <a:rPr lang="it"/>
            </a:br>
            <a:r>
              <a:rPr lang="it" sz="1800"/>
              <a:t>Tipologie di File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35</a:t>
            </a:fld>
            <a:endParaRPr/>
          </a:p>
        </p:txBody>
      </p:sp>
      <p:graphicFrame>
        <p:nvGraphicFramePr>
          <p:cNvPr id="328" name="Google Shape;328;p35"/>
          <p:cNvGraphicFramePr/>
          <p:nvPr/>
        </p:nvGraphicFramePr>
        <p:xfrm>
          <a:off x="2086800" y="119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{CBEC9657-2D24-4458-A3D2-7925141BD1F2}</a:tableStyleId>
              </a:tblPr>
              <a:tblGrid>
                <a:gridCol w="17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JPG/JPEG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Joint Photographic Expert Group image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WebP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Web Picture format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AVIF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AV1 Image File Format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GIF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Graphics Interchange Format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PNG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Portable Network Graphics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APNG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Animated Portable Network Graphics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5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SVG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Scalable Vector Graphics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9" name="Google Shape;329;p3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Tipi di file supportati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5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le Immagini</a:t>
            </a:r>
            <a:br>
              <a:rPr lang="it"/>
            </a:br>
            <a:r>
              <a:rPr lang="it" sz="1800"/>
              <a:t>Tipi di File Supportati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36</a:t>
            </a:fld>
            <a:endParaRPr/>
          </a:p>
        </p:txBody>
      </p:sp>
      <p:pic>
        <p:nvPicPr>
          <p:cNvPr id="336" name="Google Shape;33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1446412"/>
            <a:ext cx="1906824" cy="22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4800163" y="1382563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Immagine su stesso livello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4800163" y="2266800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Immagine su differente livello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4800163" y="3061163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Immagine esterna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163" y="1765962"/>
            <a:ext cx="1487710" cy="3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0163" y="2632050"/>
            <a:ext cx="2605075" cy="2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0163" y="3444563"/>
            <a:ext cx="3585668" cy="3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Percorsi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le Immagini</a:t>
            </a:r>
            <a:br>
              <a:rPr lang="it"/>
            </a:br>
            <a:r>
              <a:rPr lang="it" sz="1800"/>
              <a:t>Percorsi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37</a:t>
            </a:fld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50" y="2133639"/>
            <a:ext cx="5981701" cy="8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Il tag FIGURE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le Immagini</a:t>
            </a:r>
            <a:br>
              <a:rPr lang="it"/>
            </a:br>
            <a:r>
              <a:rPr lang="it" sz="1800"/>
              <a:t>Il Tag &lt;figure&gt;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38</a:t>
            </a:fld>
            <a:endParaRPr/>
          </a:p>
        </p:txBody>
      </p:sp>
      <p:pic>
        <p:nvPicPr>
          <p:cNvPr id="358" name="Google Shape;3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2077825"/>
            <a:ext cx="5715000" cy="9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Il tag FIGURE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Alternativo</a:t>
            </a:r>
            <a:br>
              <a:rPr lang="it"/>
            </a:br>
            <a:r>
              <a:rPr lang="it" sz="1800"/>
              <a:t>Il Tag &lt;figure&gt;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1D8F"/>
              </a:buClr>
              <a:buSzPts val="3600"/>
              <a:buFont typeface="Arial"/>
              <a:buNone/>
            </a:pPr>
            <a:r>
              <a:rPr lang="it">
                <a:solidFill>
                  <a:schemeClr val="accent1"/>
                </a:solidFill>
              </a:rPr>
              <a:t>Markup per i Link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6" name="Google Shape;366;p65"/>
          <p:cNvSpPr txBox="1">
            <a:spLocks noGrp="1"/>
          </p:cNvSpPr>
          <p:nvPr>
            <p:ph type="sldNum" idx="12"/>
          </p:nvPr>
        </p:nvSpPr>
        <p:spPr>
          <a:xfrm>
            <a:off x="31170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it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424875" y="1094250"/>
            <a:ext cx="3878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 principali browser installati (Chrome, Firefox, Opera, Edge, Safari)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Emulatori mobile (già integrati nei browser)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38400" marR="0" lvl="0" indent="-19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AutoNum type="arabicPeriod"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Visual Studio Code (https://code.visualstudio.com/Download)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</a:t>
            </a:fld>
            <a:endParaRPr/>
          </a:p>
        </p:txBody>
      </p:sp>
      <p:pic>
        <p:nvPicPr>
          <p:cNvPr id="66" name="Google Shape;6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3950" y="776300"/>
            <a:ext cx="2488475" cy="24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9575" y="3234300"/>
            <a:ext cx="857226" cy="8572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Strumenti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Cosa Servirà</a:t>
            </a:r>
            <a:br>
              <a:rPr lang="it"/>
            </a:br>
            <a:r>
              <a:rPr lang="it" sz="1800"/>
              <a:t>Strumenti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40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638" y="1285037"/>
            <a:ext cx="5016724" cy="5119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3" name="Google Shape;373;p40"/>
          <p:cNvGraphicFramePr/>
          <p:nvPr/>
        </p:nvGraphicFramePr>
        <p:xfrm>
          <a:off x="1800000" y="195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{CBEC9657-2D24-4458-A3D2-7925141BD1F2}</a:tableStyleId>
              </a:tblPr>
              <a:tblGrid>
                <a:gridCol w="198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href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percorso del file da raggiungere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title (attributo globale)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testo descrittivo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target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dove aprire il documento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4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rel</a:t>
                      </a:r>
                      <a:endParaRPr sz="1200" b="1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relazione tra la pagina chiamante ed il documento linkato</a:t>
                      </a:r>
                      <a:endParaRPr sz="1200" u="none" strike="noStrike" cap="non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4" name="Google Shape;374;p40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Elementi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41</a:t>
            </a:fld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4743475" y="1410863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Pagina su stesso livello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4743475" y="2250150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 pagina index a consulenza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4743475" y="3089463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 pagina consulenza a index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3" name="Google Shape;38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5" y="1857687"/>
            <a:ext cx="1906826" cy="14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475" y="1794263"/>
            <a:ext cx="1820542" cy="2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3475" y="2652100"/>
            <a:ext cx="2557475" cy="2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3038" y="3472888"/>
            <a:ext cx="1841428" cy="2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Percorsi relativi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41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Percorsi Relativi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42</a:t>
            </a:fld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4743475" y="1811475"/>
            <a:ext cx="3009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 pagina index a consulenza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5" name="Google Shape;39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25" y="1857687"/>
            <a:ext cx="1906826" cy="14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4743475" y="2650763"/>
            <a:ext cx="22623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 pagina consulenza a index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475" y="2194875"/>
            <a:ext cx="2528875" cy="2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3475" y="3055200"/>
            <a:ext cx="1617274" cy="2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Percorsi Relativi alla ROOT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43</a:t>
            </a:fld>
            <a:endParaRPr/>
          </a:p>
        </p:txBody>
      </p:sp>
      <p:sp>
        <p:nvSpPr>
          <p:cNvPr id="405" name="Google Shape;405;p43"/>
          <p:cNvSpPr txBox="1"/>
          <p:nvPr/>
        </p:nvSpPr>
        <p:spPr>
          <a:xfrm>
            <a:off x="4743475" y="1855450"/>
            <a:ext cx="3009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 qualunque pagina a pagina esterna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6" name="Google Shape;4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875" y="1857687"/>
            <a:ext cx="1906826" cy="14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3475" y="2238851"/>
            <a:ext cx="3369011" cy="2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Percorsi Assoluti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44</a:t>
            </a:fld>
            <a:endParaRPr/>
          </a:p>
        </p:txBody>
      </p:sp>
      <p:graphicFrame>
        <p:nvGraphicFramePr>
          <p:cNvPr id="414" name="Google Shape;414;p44"/>
          <p:cNvGraphicFramePr/>
          <p:nvPr/>
        </p:nvGraphicFramePr>
        <p:xfrm>
          <a:off x="805675" y="13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{CBEC9657-2D24-4458-A3D2-7925141BD1F2}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Email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href=“mailto:segreteria@epicode.school“&gt;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Word/Excel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href=“curriculum.docx“&gt;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PDF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href=“curriculum.pdf“&gt;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Zip/Rar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href=“package.zip“&gt;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55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Eseguibili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href=“install.exe“&gt;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300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b="1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Whatsapp</a:t>
                      </a:r>
                      <a:endParaRPr sz="1200" b="1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it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&lt;a href=“https://wa.me/+3933911234?text=Chiedo%20info%20per%20consulenza“&gt;</a:t>
                      </a:r>
                      <a:endParaRPr sz="1200" u="none" strike="noStrike" cap="non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91450" marB="914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5" name="Google Shape;415;p44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Tipi di URL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45</a:t>
            </a:fld>
            <a:endParaRPr/>
          </a:p>
        </p:txBody>
      </p:sp>
      <p:pic>
        <p:nvPicPr>
          <p:cNvPr id="421" name="Google Shape;42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5975" y="2112628"/>
            <a:ext cx="4872049" cy="9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Ancore Interne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46</a:t>
            </a:fld>
            <a:endParaRPr/>
          </a:p>
        </p:txBody>
      </p:sp>
      <p:pic>
        <p:nvPicPr>
          <p:cNvPr id="428" name="Google Shape;4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850" y="1947075"/>
            <a:ext cx="6125952" cy="12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Markup per i Link</a:t>
            </a:r>
            <a:br>
              <a:rPr lang="it"/>
            </a:br>
            <a:r>
              <a:rPr lang="it" sz="1800"/>
              <a:t>Menu di Navigazione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424875" y="1132900"/>
            <a:ext cx="3878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Hyper Text Markup Language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Linguaggio di marcatura semantica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Cascading Style Sheets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Linguaggio di formattazione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HTML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 Struttura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CSS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-&gt; Presentazione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5</a:t>
            </a:fld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Definizione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HTML e CSS</a:t>
            </a:r>
            <a:br>
              <a:rPr lang="it"/>
            </a:br>
            <a:r>
              <a:rPr lang="it" sz="1800"/>
              <a:t>Definizione</a:t>
            </a:r>
            <a:endParaRPr/>
          </a:p>
        </p:txBody>
      </p:sp>
      <p:pic>
        <p:nvPicPr>
          <p:cNvPr id="78" name="Google Shape;7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150" y="2137525"/>
            <a:ext cx="3107401" cy="23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550" y="2137525"/>
            <a:ext cx="3248049" cy="23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5"/>
          <p:cNvSpPr txBox="1"/>
          <p:nvPr/>
        </p:nvSpPr>
        <p:spPr>
          <a:xfrm>
            <a:off x="3479450" y="1804725"/>
            <a:ext cx="11268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Senza CSS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6737425" y="1804725"/>
            <a:ext cx="9663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 CSS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/>
          <p:nvPr/>
        </p:nvSpPr>
        <p:spPr>
          <a:xfrm>
            <a:off x="433575" y="1094100"/>
            <a:ext cx="41433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W3C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(www.w3.org)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Consorzio «della tripla W»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Definizione e divulgazione degli standard di linguaggio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W3C vs Produttori di browser vs Developers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6</a:t>
            </a:fld>
            <a:endParaRPr/>
          </a:p>
        </p:txBody>
      </p:sp>
      <p:pic>
        <p:nvPicPr>
          <p:cNvPr id="88" name="Google Shape;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2925" y="758575"/>
            <a:ext cx="3206851" cy="21846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Definizione e promozione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6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Gli Standard</a:t>
            </a:r>
            <a:br>
              <a:rPr lang="it"/>
            </a:br>
            <a:r>
              <a:rPr lang="it" sz="1800"/>
              <a:t>Definizione e Promozione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113" y="1296125"/>
            <a:ext cx="7000576" cy="315162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Modello di comunicazione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– Server</a:t>
            </a:r>
            <a:br>
              <a:rPr lang="it"/>
            </a:br>
            <a:r>
              <a:rPr lang="it" sz="1800"/>
              <a:t>Modello di Comunicazione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4900" y="1418813"/>
            <a:ext cx="6834202" cy="230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Modello di comunicazione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/>
              <a:t>Client – Server</a:t>
            </a:r>
            <a:br>
              <a:rPr lang="it"/>
            </a:br>
            <a:r>
              <a:rPr lang="it" sz="1800"/>
              <a:t>Modello di Comunicazione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/>
        </p:nvSpPr>
        <p:spPr>
          <a:xfrm>
            <a:off x="428625" y="1094100"/>
            <a:ext cx="3800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URL (Universal Resource Locator)</a:t>
            </a:r>
            <a:endParaRPr sz="1200" b="1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Stringa che identifica l’indirizzo di rete per consultare una risorsa online, tipicamente una pagina web.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Viene immessa nella barra degli indirizzi di un browser.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sp>
        <p:nvSpPr>
          <p:cNvPr id="113" name="Google Shape;113;p9"/>
          <p:cNvSpPr txBox="1"/>
          <p:nvPr/>
        </p:nvSpPr>
        <p:spPr>
          <a:xfrm>
            <a:off x="4756375" y="1094100"/>
            <a:ext cx="3800400" cy="29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https://www.miodominio.it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https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protocollo | </a:t>
            </a: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www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rete  | 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miodominio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2 livello | </a:t>
            </a: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.it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1 livello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http://www.miodominio.it/folder/index.html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folder/index.html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subdirectory/nomepagina.estensione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http://blog.miodominio.it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blog</a:t>
            </a:r>
            <a:r>
              <a:rPr lang="it" sz="12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 3 livello</a:t>
            </a:r>
            <a:endParaRPr sz="12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4174250" y="373925"/>
            <a:ext cx="4837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78"/>
              <a:buFont typeface="Arial"/>
              <a:buNone/>
            </a:pPr>
            <a:r>
              <a:rPr lang="it" sz="1078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Modello di comunicazione</a:t>
            </a:r>
            <a:endParaRPr sz="1078" b="0" i="0" u="none" strike="noStrike" cap="non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9"/>
          <p:cNvSpPr txBox="1"/>
          <p:nvPr/>
        </p:nvSpPr>
        <p:spPr>
          <a:xfrm>
            <a:off x="299410" y="164105"/>
            <a:ext cx="8545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t"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– Server</a:t>
            </a:r>
            <a:br>
              <a:rPr lang="it"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Modello di Comunicazione</a:t>
            </a:r>
            <a:endParaRPr sz="3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Tema di Office">
  <a:themeElements>
    <a:clrScheme name="CHALLENGE NETWORK 1">
      <a:dk1>
        <a:srgbClr val="003A78"/>
      </a:dk1>
      <a:lt1>
        <a:srgbClr val="FFFFFF"/>
      </a:lt1>
      <a:dk2>
        <a:srgbClr val="444444"/>
      </a:dk2>
      <a:lt2>
        <a:srgbClr val="E7E6E6"/>
      </a:lt2>
      <a:accent1>
        <a:srgbClr val="003A78"/>
      </a:accent1>
      <a:accent2>
        <a:srgbClr val="CC0066"/>
      </a:accent2>
      <a:accent3>
        <a:srgbClr val="99CC33"/>
      </a:accent3>
      <a:accent4>
        <a:srgbClr val="9305F2"/>
      </a:accent4>
      <a:accent5>
        <a:srgbClr val="66FFFF"/>
      </a:accent5>
      <a:accent6>
        <a:srgbClr val="A6283C"/>
      </a:accent6>
      <a:hlink>
        <a:srgbClr val="225E5F"/>
      </a:hlink>
      <a:folHlink>
        <a:srgbClr val="04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Tema di Office">
  <a:themeElements>
    <a:clrScheme name="CHALLENGE NETWORK 1">
      <a:dk1>
        <a:srgbClr val="003A78"/>
      </a:dk1>
      <a:lt1>
        <a:srgbClr val="FFFFFF"/>
      </a:lt1>
      <a:dk2>
        <a:srgbClr val="444444"/>
      </a:dk2>
      <a:lt2>
        <a:srgbClr val="E7E6E6"/>
      </a:lt2>
      <a:accent1>
        <a:srgbClr val="003A78"/>
      </a:accent1>
      <a:accent2>
        <a:srgbClr val="CC0066"/>
      </a:accent2>
      <a:accent3>
        <a:srgbClr val="99CC33"/>
      </a:accent3>
      <a:accent4>
        <a:srgbClr val="9305F2"/>
      </a:accent4>
      <a:accent5>
        <a:srgbClr val="66FFFF"/>
      </a:accent5>
      <a:accent6>
        <a:srgbClr val="A6283C"/>
      </a:accent6>
      <a:hlink>
        <a:srgbClr val="225E5F"/>
      </a:hlink>
      <a:folHlink>
        <a:srgbClr val="04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Tema di Office">
  <a:themeElements>
    <a:clrScheme name="CHALLENGE NETWORK 1">
      <a:dk1>
        <a:srgbClr val="003A78"/>
      </a:dk1>
      <a:lt1>
        <a:srgbClr val="FFFFFF"/>
      </a:lt1>
      <a:dk2>
        <a:srgbClr val="444444"/>
      </a:dk2>
      <a:lt2>
        <a:srgbClr val="E7E6E6"/>
      </a:lt2>
      <a:accent1>
        <a:srgbClr val="003A78"/>
      </a:accent1>
      <a:accent2>
        <a:srgbClr val="CC0066"/>
      </a:accent2>
      <a:accent3>
        <a:srgbClr val="99CC33"/>
      </a:accent3>
      <a:accent4>
        <a:srgbClr val="9305F2"/>
      </a:accent4>
      <a:accent5>
        <a:srgbClr val="66FFFF"/>
      </a:accent5>
      <a:accent6>
        <a:srgbClr val="A6283C"/>
      </a:accent6>
      <a:hlink>
        <a:srgbClr val="225E5F"/>
      </a:hlink>
      <a:folHlink>
        <a:srgbClr val="04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Microsoft Office PowerPoint</Application>
  <PresentationFormat>Presentazione su schermo (16:9)</PresentationFormat>
  <Paragraphs>269</Paragraphs>
  <Slides>47</Slides>
  <Notes>47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47</vt:i4>
      </vt:variant>
    </vt:vector>
  </HeadingPairs>
  <TitlesOfParts>
    <vt:vector size="54" baseType="lpstr">
      <vt:lpstr>Outfit Medium</vt:lpstr>
      <vt:lpstr>Inter</vt:lpstr>
      <vt:lpstr>Open Sans</vt:lpstr>
      <vt:lpstr>Arial</vt:lpstr>
      <vt:lpstr>4_Tema di Office</vt:lpstr>
      <vt:lpstr>4_Tema di Office</vt:lpstr>
      <vt:lpstr>4_Tema di Office</vt:lpstr>
      <vt:lpstr>Presentazione standard di PowerPoint</vt:lpstr>
      <vt:lpstr>Introduzione ad HTML, Strumenti e Sintassi Base</vt:lpstr>
      <vt:lpstr>Cosa Impareremo</vt:lpstr>
      <vt:lpstr>Cosa Servirà Strumenti</vt:lpstr>
      <vt:lpstr>HTML e CSS Definizione</vt:lpstr>
      <vt:lpstr>Gli Standard Definizione e Promozione</vt:lpstr>
      <vt:lpstr>Client – Server Modello di Comunicazione</vt:lpstr>
      <vt:lpstr>Client – Server Modello di Comunicazione</vt:lpstr>
      <vt:lpstr>Presentazione standard di PowerPoint</vt:lpstr>
      <vt:lpstr>Client – Server Definizioni</vt:lpstr>
      <vt:lpstr>Client – Server Modello di Comunicazione</vt:lpstr>
      <vt:lpstr>Protocolli Web Tipi e Definizioni</vt:lpstr>
      <vt:lpstr>FTP Trasferimento File</vt:lpstr>
      <vt:lpstr>Client FTP FileZilla</vt:lpstr>
      <vt:lpstr>Client FTP FileZilla</vt:lpstr>
      <vt:lpstr>HTML Sintassi</vt:lpstr>
      <vt:lpstr>HTML Struttura Base</vt:lpstr>
      <vt:lpstr>HTML Entità di Carattere</vt:lpstr>
      <vt:lpstr>HTML Sezione &lt;head&gt;</vt:lpstr>
      <vt:lpstr>Markup per i Testi</vt:lpstr>
      <vt:lpstr>HTML Elementi</vt:lpstr>
      <vt:lpstr>Markup Base dei Testi Formattazione Base dei Testi</vt:lpstr>
      <vt:lpstr>Markup Base dei Testi Formattazione Base dei Testi</vt:lpstr>
      <vt:lpstr>Markup Base dei Testi Formattazione di Liste Numerate</vt:lpstr>
      <vt:lpstr>Markup Base dei Testi Formattazione di Liste Non Numerate</vt:lpstr>
      <vt:lpstr>Markup Base dei Testi Formattazione di Liste di Definizione</vt:lpstr>
      <vt:lpstr>Markup Base dei Testi Formattazione di Testi Particolari</vt:lpstr>
      <vt:lpstr>Markup Base dei Testi Formattazione di Particolari Parole</vt:lpstr>
      <vt:lpstr>Markup Base dei Testi Formattazione di Particolari Parole</vt:lpstr>
      <vt:lpstr>Markup Base dei Testi Formattazione di Particolari Parole</vt:lpstr>
      <vt:lpstr>Markup Base dei Testi Tag Vuoti (Empty Tag)</vt:lpstr>
      <vt:lpstr>Markup per le Immagini</vt:lpstr>
      <vt:lpstr>Markup per le Immagini Elementi</vt:lpstr>
      <vt:lpstr>Markup per le Immagini Tipologie di File</vt:lpstr>
      <vt:lpstr>Markup per le Immagini Tipi di File Supportati</vt:lpstr>
      <vt:lpstr>Markup per le Immagini Percorsi</vt:lpstr>
      <vt:lpstr>Markup per le Immagini Il Tag &lt;figure&gt;</vt:lpstr>
      <vt:lpstr>Markup Alternativo Il Tag &lt;figure&gt;</vt:lpstr>
      <vt:lpstr>Markup per i Link</vt:lpstr>
      <vt:lpstr>Markup per i Link Elementi</vt:lpstr>
      <vt:lpstr>Markup per i Link Percorsi Relativi</vt:lpstr>
      <vt:lpstr>Markup per i Link Percorsi Relativi alla ROOT</vt:lpstr>
      <vt:lpstr>Markup per i Link Percorsi Assoluti</vt:lpstr>
      <vt:lpstr>Markup per i Link Tipi di URL</vt:lpstr>
      <vt:lpstr>Markup per i Link Ancore Interne</vt:lpstr>
      <vt:lpstr>Markup per i Link Menu di Navigazione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Nello</dc:creator>
  <cp:lastModifiedBy>Dario Del Giudice</cp:lastModifiedBy>
  <cp:revision>1</cp:revision>
  <dcterms:modified xsi:type="dcterms:W3CDTF">2023-03-03T14:23:52Z</dcterms:modified>
</cp:coreProperties>
</file>